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3"/>
  </p:sldMasterIdLst>
  <p:notesMasterIdLst>
    <p:notesMasterId r:id="rId32"/>
  </p:notesMasterIdLst>
  <p:sldIdLst>
    <p:sldId id="256" r:id="rId4"/>
    <p:sldId id="257" r:id="rId5"/>
    <p:sldId id="266" r:id="rId6"/>
    <p:sldId id="258" r:id="rId7"/>
    <p:sldId id="260" r:id="rId8"/>
    <p:sldId id="276" r:id="rId9"/>
    <p:sldId id="268" r:id="rId10"/>
    <p:sldId id="269" r:id="rId11"/>
    <p:sldId id="270" r:id="rId12"/>
    <p:sldId id="272" r:id="rId13"/>
    <p:sldId id="271" r:id="rId14"/>
    <p:sldId id="274" r:id="rId15"/>
    <p:sldId id="275" r:id="rId16"/>
    <p:sldId id="261" r:id="rId17"/>
    <p:sldId id="265" r:id="rId18"/>
    <p:sldId id="277" r:id="rId19"/>
    <p:sldId id="278" r:id="rId20"/>
    <p:sldId id="279" r:id="rId21"/>
    <p:sldId id="281" r:id="rId22"/>
    <p:sldId id="280" r:id="rId23"/>
    <p:sldId id="282" r:id="rId24"/>
    <p:sldId id="283" r:id="rId25"/>
    <p:sldId id="284" r:id="rId26"/>
    <p:sldId id="286" r:id="rId27"/>
    <p:sldId id="287" r:id="rId28"/>
    <p:sldId id="288" r:id="rId29"/>
    <p:sldId id="289" r:id="rId30"/>
    <p:sldId id="285" r:id="rId31"/>
  </p:sldIdLst>
  <p:sldSz cx="9144000" cy="5143500" type="screen16x9"/>
  <p:notesSz cx="6858000" cy="9144000"/>
  <p:embeddedFontLst>
    <p:embeddedFont>
      <p:font typeface="Roboto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4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260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8.xml"/><Relationship Id="rId34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1.fntdata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4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265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678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806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64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094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9473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167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2115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3700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302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025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117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9991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837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896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453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3062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95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774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310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53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75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765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474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26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38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311700" y="1272088"/>
            <a:ext cx="8520600" cy="61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5200"/>
              <a:buFont typeface="Roboto"/>
              <a:buNone/>
              <a:defRPr sz="5200">
                <a:solidFill>
                  <a:srgbClr val="1A99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11700" y="18953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Roboto"/>
              <a:buNone/>
              <a:defRPr sz="2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 t="49150" b="5"/>
          <a:stretch/>
        </p:blipFill>
        <p:spPr>
          <a:xfrm>
            <a:off x="0" y="3"/>
            <a:ext cx="9144001" cy="88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0162" y="2276000"/>
            <a:ext cx="4843677" cy="272402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BD46B26-1973-EB2F-B8D6-237DB3AB3BAE}"/>
              </a:ext>
            </a:extLst>
          </p:cNvPr>
          <p:cNvSpPr/>
          <p:nvPr userDrawn="1"/>
        </p:nvSpPr>
        <p:spPr>
          <a:xfrm>
            <a:off x="686816" y="4823968"/>
            <a:ext cx="1962912" cy="2763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4C4CC7-9D07-69C0-2C9C-B51937389059}"/>
              </a:ext>
            </a:extLst>
          </p:cNvPr>
          <p:cNvSpPr/>
          <p:nvPr userDrawn="1"/>
        </p:nvSpPr>
        <p:spPr>
          <a:xfrm>
            <a:off x="686816" y="4823968"/>
            <a:ext cx="1962912" cy="2763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" name="Google Shape;38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06715" y="1072190"/>
            <a:ext cx="2865731" cy="28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2800"/>
              <a:buFont typeface="Roboto"/>
              <a:buNone/>
              <a:defRPr sz="2800">
                <a:solidFill>
                  <a:srgbClr val="1A99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 rotWithShape="1">
          <a:blip r:embed="rId13">
            <a:alphaModFix/>
          </a:blip>
          <a:srcRect t="49150" b="5"/>
          <a:stretch/>
        </p:blipFill>
        <p:spPr>
          <a:xfrm>
            <a:off x="0" y="3"/>
            <a:ext cx="9144001" cy="88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8441" y="4838001"/>
            <a:ext cx="260625" cy="26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376991" y="4838001"/>
            <a:ext cx="260625" cy="26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/>
          <p:nvPr/>
        </p:nvSpPr>
        <p:spPr>
          <a:xfrm>
            <a:off x="613306" y="4765196"/>
            <a:ext cx="5274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1A9988"/>
                </a:solidFill>
                <a:latin typeface="Roboto"/>
                <a:ea typeface="Roboto"/>
                <a:cs typeface="Roboto"/>
                <a:sym typeface="Roboto"/>
              </a:rPr>
              <a:t>DRAFT &amp; PREDICISIONAL </a:t>
            </a:r>
            <a:endParaRPr sz="1200" b="1">
              <a:solidFill>
                <a:srgbClr val="1A998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ettings/profile" TargetMode="External"/><Relationship Id="rId4" Type="http://schemas.openxmlformats.org/officeDocument/2006/relationships/hyperlink" Target="https://github.com/setting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ettings/keys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ettings/ssh/new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w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Huber-NOAA/UIFCW_demo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DavidHuber-NOAA/UIFCW_demo/for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vidHuber-NOAA/UIFCW_Demo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ctrTitle"/>
          </p:nvPr>
        </p:nvSpPr>
        <p:spPr>
          <a:xfrm>
            <a:off x="311700" y="2043477"/>
            <a:ext cx="8520600" cy="61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Contributing to UFS/EPIC GitHub Repositories</a:t>
            </a:r>
            <a:br>
              <a:rPr lang="en-US" dirty="0"/>
            </a:br>
            <a:r>
              <a:rPr lang="en-US" sz="2400" dirty="0"/>
              <a:t>https://github.com/DavidHuber-NOAA/UIFCW_Demo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55961"/>
            <a:ext cx="3799423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Common Local Git Commands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config: configure your git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create a new, local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add: add files to be tracked by git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commit: save changes you have made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branch: copy the current branch to create a new one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checkout: check out a specific branch within a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log: show change history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status/diff: show local file/line-by-line changes to the repository</a:t>
            </a:r>
          </a:p>
        </p:txBody>
      </p:sp>
      <p:pic>
        <p:nvPicPr>
          <p:cNvPr id="3" name="Picture 2" descr="Text">
            <a:extLst>
              <a:ext uri="{FF2B5EF4-FFF2-40B4-BE49-F238E27FC236}">
                <a16:creationId xmlns:a16="http://schemas.microsoft.com/office/drawing/2014/main" id="{7FA163D8-C30B-A1DC-5A66-1F2530056F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191"/>
          <a:stretch/>
        </p:blipFill>
        <p:spPr>
          <a:xfrm>
            <a:off x="4495377" y="1155962"/>
            <a:ext cx="4648623" cy="3046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978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55961"/>
            <a:ext cx="3799423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Common Local Git Commands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config: configure your git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create a new, local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add: add files to be tracked by git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commit: save changes you have made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branch: copy the current branch to create a new one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checkout: check out a specific branch within a repository</a:t>
            </a: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log: show change history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status/diff: show local file/line-by-line changes to the repository</a:t>
            </a:r>
          </a:p>
        </p:txBody>
      </p:sp>
      <p:pic>
        <p:nvPicPr>
          <p:cNvPr id="3" name="Picture 2" descr="Text">
            <a:extLst>
              <a:ext uri="{FF2B5EF4-FFF2-40B4-BE49-F238E27FC236}">
                <a16:creationId xmlns:a16="http://schemas.microsoft.com/office/drawing/2014/main" id="{75222C5C-F8F0-4500-B794-97E87D70B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5719" y="1044757"/>
            <a:ext cx="4620168" cy="3493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788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55961"/>
            <a:ext cx="3799423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Common Local Git Commands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config: configure your git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create a new, local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add: add files to be tracked by git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commit: save changes you have made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branch: copy the current branch to create a new one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checkout: check out a specific branch within a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log: show change history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status/diff: show local file/line-by-line </a:t>
            </a:r>
            <a:r>
              <a:rPr lang="en-US" dirty="0">
                <a:solidFill>
                  <a:schemeClr val="tx2"/>
                </a:solidFill>
              </a:rPr>
              <a:t>changes to the repository</a:t>
            </a:r>
          </a:p>
        </p:txBody>
      </p:sp>
      <p:pic>
        <p:nvPicPr>
          <p:cNvPr id="6" name="Picture 5" descr="Text">
            <a:extLst>
              <a:ext uri="{FF2B5EF4-FFF2-40B4-BE49-F238E27FC236}">
                <a16:creationId xmlns:a16="http://schemas.microsoft.com/office/drawing/2014/main" id="{29EA2030-1198-2CCC-99D7-EB2DA1734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5529" y="967364"/>
            <a:ext cx="4049916" cy="393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280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55961"/>
            <a:ext cx="3799423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Common Local Git Commands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config: configure your git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create a new, local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add: add files to be tracked by git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commit: save changes you have made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branch: copy the current branch to create a new one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checkout: check out a specific branch within a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log: show change history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status/diff: show local file/line-by-line changes to the repository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9443ED1-49BA-DF90-13F6-1333C3ED3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891" y="1195028"/>
            <a:ext cx="3874054" cy="321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70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82339"/>
            <a:ext cx="76142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Creating a public profile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Navigate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https://github.com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Click on your picture, then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4"/>
              </a:rPr>
              <a:t>settings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Fill out your public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5"/>
              </a:rPr>
              <a:t>profile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9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068037"/>
            <a:ext cx="7614222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Generate SSH key pair for easy Git/GitHub communication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From settings, on the left, click on “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SSH and GPG keys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”, then “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4"/>
              </a:rPr>
              <a:t>New SSH key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”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 a terminal, navigate to ~/.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ssh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and execute</a:t>
            </a:r>
          </a:p>
          <a:p>
            <a:pPr marL="5715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chemeClr val="accent1">
                    <a:lumMod val="75000"/>
                  </a:schemeClr>
                </a:solidFill>
              </a:rPr>
              <a:t>ssh-keygen -t rsa -b 4096 -C your_email@example.com</a:t>
            </a:r>
          </a:p>
          <a:p>
            <a:pPr marL="8001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Call it whatever you like and place it in .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ssh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57150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cat id_rsa.pub # Copy the output key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3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Paste the output into the “Key” portion of the GitHub page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3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Give it a title and click “Add SSH key”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3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Now pushes to your GitHub repositories will not require a password!</a:t>
            </a:r>
          </a:p>
        </p:txBody>
      </p:sp>
    </p:spTree>
    <p:extLst>
      <p:ext uri="{BB962C8B-B14F-4D97-AF65-F5344CB8AC3E}">
        <p14:creationId xmlns:p14="http://schemas.microsoft.com/office/powerpoint/2010/main" val="35067375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07605"/>
            <a:ext cx="7614222" cy="1677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Creating a repository on GitHub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Head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https://github.com/new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Give your new repository a name (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My_New_Repo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) and optionally a description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Since we will be pushing our repository from the terminal,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do not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select “Add a README file”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Click “Create repository”</a:t>
            </a:r>
          </a:p>
        </p:txBody>
      </p:sp>
    </p:spTree>
    <p:extLst>
      <p:ext uri="{BB962C8B-B14F-4D97-AF65-F5344CB8AC3E}">
        <p14:creationId xmlns:p14="http://schemas.microsoft.com/office/powerpoint/2010/main" val="1491609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5088762" y="1107605"/>
            <a:ext cx="402006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Pushing a Repository to GitHub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Go back to your terminal and navigate back to your new repository (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my_new_repo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Set the remote URL for the repository</a:t>
            </a:r>
          </a:p>
          <a:p>
            <a:pPr marL="514350" indent="-1714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git@github.com:&lt;GitHub username&gt;/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my_new_repo.git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 startAt="3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Push both branches to GitHub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3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Congrats on your new repo!!  Go check it out on GitHub!</a:t>
            </a:r>
          </a:p>
        </p:txBody>
      </p:sp>
      <p:pic>
        <p:nvPicPr>
          <p:cNvPr id="8" name="Picture 7" descr="Text">
            <a:extLst>
              <a:ext uri="{FF2B5EF4-FFF2-40B4-BE49-F238E27FC236}">
                <a16:creationId xmlns:a16="http://schemas.microsoft.com/office/drawing/2014/main" id="{DC842646-2069-BA4F-7942-69587375C5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1"/>
          <a:stretch/>
        </p:blipFill>
        <p:spPr>
          <a:xfrm>
            <a:off x="91577" y="1186815"/>
            <a:ext cx="4997185" cy="344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83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C1D13-50A1-DF71-2940-80E1ED6F9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373" y="1158445"/>
            <a:ext cx="8520600" cy="841800"/>
          </a:xfrm>
        </p:spPr>
        <p:txBody>
          <a:bodyPr>
            <a:normAutofit fontScale="90000"/>
          </a:bodyPr>
          <a:lstStyle/>
          <a:p>
            <a:r>
              <a:rPr lang="en-US" dirty="0"/>
              <a:t>Part 2.  Working with Remote Repositories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2149493"/>
            <a:ext cx="761422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Perusing GitHub repository branches, pull requests, issues, and discussions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Checkout remote repositories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Fetching and merging remote branches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Creating and managing forks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Submitting pull requests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Performing code reviews, approving, and merging pull requests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Keeping local repositories in sync with remote ones</a:t>
            </a:r>
          </a:p>
        </p:txBody>
      </p:sp>
    </p:spTree>
    <p:extLst>
      <p:ext uri="{BB962C8B-B14F-4D97-AF65-F5344CB8AC3E}">
        <p14:creationId xmlns:p14="http://schemas.microsoft.com/office/powerpoint/2010/main" val="10766391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07605"/>
            <a:ext cx="7614222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Navigating GitHub Repositories and Creating Forks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Navigate to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https://github.com/DavidHuber-NOAA/UIFCW_demo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Look through the issues and pull requests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Hop onto the discussions and reply to a thread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Create your own fork of the repository</a:t>
            </a:r>
          </a:p>
          <a:p>
            <a:pPr marL="682625" indent="-342900">
              <a:spcAft>
                <a:spcPts val="600"/>
              </a:spcAft>
              <a:buFont typeface="+mj-lt"/>
              <a:buAutoNum type="alphaL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Navigate to the main repository page by clicking on “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Code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”</a:t>
            </a:r>
          </a:p>
          <a:p>
            <a:pPr marL="682625" indent="-342900">
              <a:spcAft>
                <a:spcPts val="600"/>
              </a:spcAft>
              <a:buFont typeface="+mj-lt"/>
              <a:buAutoNum type="alphaL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 the top-right corner, click on “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4"/>
              </a:rPr>
              <a:t>Fork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”</a:t>
            </a:r>
          </a:p>
          <a:p>
            <a:pPr marL="682625" indent="-342900">
              <a:spcAft>
                <a:spcPts val="600"/>
              </a:spcAft>
              <a:buFont typeface="+mj-lt"/>
              <a:buAutoNum type="alphaL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Keep the “Repository name” and “Description” fields unchanged</a:t>
            </a:r>
          </a:p>
          <a:p>
            <a:pPr marL="682625" indent="-342900">
              <a:spcAft>
                <a:spcPts val="600"/>
              </a:spcAft>
              <a:buFont typeface="+mj-lt"/>
              <a:buAutoNum type="alphaL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Click “Create fork”</a:t>
            </a:r>
          </a:p>
        </p:txBody>
      </p:sp>
    </p:spTree>
    <p:extLst>
      <p:ext uri="{BB962C8B-B14F-4D97-AF65-F5344CB8AC3E}">
        <p14:creationId xmlns:p14="http://schemas.microsoft.com/office/powerpoint/2010/main" val="1714688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493B1-1B6A-79FE-64CB-E3BEE91D2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894090"/>
            <a:ext cx="8520600" cy="841800"/>
          </a:xfrm>
        </p:spPr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D86715-37EA-4334-5983-D83FCBEACA2B}"/>
              </a:ext>
            </a:extLst>
          </p:cNvPr>
          <p:cNvSpPr txBox="1"/>
          <p:nvPr/>
        </p:nvSpPr>
        <p:spPr>
          <a:xfrm>
            <a:off x="767056" y="1755131"/>
            <a:ext cx="761422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Please navigate to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https://github.com/DavidHuber-NOAA/UIFCW_Demo</a:t>
            </a: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Note this tutorial assumes you are on a Mac or Linux-like system</a:t>
            </a:r>
          </a:p>
          <a:p>
            <a:pPr marL="573088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Git-Bash for Windows will </a:t>
            </a:r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also work: https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://git-scm.com/download/win</a:t>
            </a:r>
          </a:p>
          <a:p>
            <a:pPr marL="573088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AWS instances are available if you do not have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Complete all prerequisite steps</a:t>
            </a:r>
          </a:p>
        </p:txBody>
      </p:sp>
    </p:spTree>
    <p:extLst>
      <p:ext uri="{BB962C8B-B14F-4D97-AF65-F5344CB8AC3E}">
        <p14:creationId xmlns:p14="http://schemas.microsoft.com/office/powerpoint/2010/main" val="30095910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4571999" y="1107605"/>
            <a:ext cx="4386805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Clone a remote repository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 a terminal, clone the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UIFCW_demo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repository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2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Now link up to the authoritative repo (remote)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2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Fetch another fork’s branches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2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Checkout another fork’s branch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2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Push the branch branch to your GitHub repository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2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Merge changes from a remote branch into your branch, then push to GitHub</a:t>
            </a:r>
          </a:p>
        </p:txBody>
      </p:sp>
      <p:pic>
        <p:nvPicPr>
          <p:cNvPr id="3" name="Picture 2" descr="Text">
            <a:extLst>
              <a:ext uri="{FF2B5EF4-FFF2-40B4-BE49-F238E27FC236}">
                <a16:creationId xmlns:a16="http://schemas.microsoft.com/office/drawing/2014/main" id="{BB8C52EB-1B12-A642-BED2-44B5D3237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18" y="811994"/>
            <a:ext cx="4480461" cy="3702133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F73813E9-51D5-3691-BF78-B37FE71A7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1979" y="3786012"/>
            <a:ext cx="4402894" cy="64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970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4571999" y="988516"/>
            <a:ext cx="4382435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Creating a Pull Request, Part 2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UIFCW_demo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repository, checkout a new branch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 startAt="2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Sign the guest book</a:t>
            </a:r>
          </a:p>
          <a:p>
            <a:pPr marL="685800" lvl="1" indent="-342900">
              <a:spcAft>
                <a:spcPts val="600"/>
              </a:spcAft>
              <a:buFont typeface="+mj-lt"/>
              <a:buAutoNum type="alphaLcParenR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cd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GuestBook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685800" lvl="1" indent="-342900">
              <a:spcAft>
                <a:spcPts val="600"/>
              </a:spcAft>
              <a:buFont typeface="+mj-lt"/>
              <a:buAutoNum type="alphaLcParenR"/>
            </a:pP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vim,emacs,nano,gedit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&lt;your name&gt;.txt  # Add your name and the date</a:t>
            </a:r>
          </a:p>
          <a:p>
            <a:pPr marL="685800" lvl="1" indent="-342900">
              <a:spcAft>
                <a:spcPts val="600"/>
              </a:spcAft>
              <a:buFont typeface="+mj-lt"/>
              <a:buAutoNum type="alphaLcParenR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git add &lt;your name&gt;.txt</a:t>
            </a:r>
          </a:p>
          <a:p>
            <a:pPr marL="685800" lvl="1" indent="-342900">
              <a:spcAft>
                <a:spcPts val="600"/>
              </a:spcAft>
              <a:buFont typeface="+mj-lt"/>
              <a:buAutoNum type="alphaLcParenR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git commit &lt;your name&gt;.txt</a:t>
            </a:r>
          </a:p>
          <a:p>
            <a:pPr marL="1030288" lvl="2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 your editor, enter a commit message like “Signing the guestbook #1”</a:t>
            </a:r>
          </a:p>
          <a:p>
            <a:pPr marL="1030288" lvl="2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Save and quit</a:t>
            </a:r>
          </a:p>
          <a:p>
            <a:pPr marL="346075" lvl="2" indent="-342900">
              <a:spcAft>
                <a:spcPts val="600"/>
              </a:spcAft>
              <a:buFont typeface="+mj-lt"/>
              <a:buAutoNum type="arabicPeriod" startAt="3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Push your guest book entry to GitHub</a:t>
            </a:r>
          </a:p>
          <a:p>
            <a:pPr marL="346075" lvl="2" indent="-342900">
              <a:spcAft>
                <a:spcPts val="600"/>
              </a:spcAft>
              <a:buFont typeface="+mj-lt"/>
              <a:buAutoNum type="arabicPeriod" startAt="3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Open a pull request to the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DavidHuber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-NOAA develop branch</a:t>
            </a:r>
          </a:p>
        </p:txBody>
      </p:sp>
      <p:pic>
        <p:nvPicPr>
          <p:cNvPr id="3" name="Picture 2" descr="Text">
            <a:extLst>
              <a:ext uri="{FF2B5EF4-FFF2-40B4-BE49-F238E27FC236}">
                <a16:creationId xmlns:a16="http://schemas.microsoft.com/office/drawing/2014/main" id="{BB93D19D-1B47-5F95-DF82-8A103042C0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20" y="1136513"/>
            <a:ext cx="4200406" cy="3012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062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78873" y="988516"/>
            <a:ext cx="827556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Creating a Pull Request, Part 2, </a:t>
            </a:r>
            <a:r>
              <a:rPr lang="en-US" sz="1800" u="sng" dirty="0" err="1">
                <a:solidFill>
                  <a:schemeClr val="accent1">
                    <a:lumMod val="75000"/>
                  </a:schemeClr>
                </a:solidFill>
              </a:rPr>
              <a:t>con’t</a:t>
            </a:r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346075" lvl="2" indent="-342900">
              <a:spcAft>
                <a:spcPts val="600"/>
              </a:spcAft>
              <a:buFont typeface="+mj-lt"/>
              <a:buAutoNum type="arabicPeriod" startAt="4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Open a pull request to the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DavidHuber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-NOAA develop branch</a:t>
            </a:r>
          </a:p>
          <a:p>
            <a:pPr marL="685800" lvl="2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Navigate to https://github.com/&lt;your GitHub username&gt;/UIFCW_demo</a:t>
            </a:r>
          </a:p>
          <a:p>
            <a:pPr marL="685800" lvl="2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Click on Pull requests</a:t>
            </a:r>
          </a:p>
          <a:p>
            <a:pPr marL="685800" lvl="2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Then New pull request</a:t>
            </a:r>
          </a:p>
          <a:p>
            <a:pPr marL="685800" lvl="2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Select your head repository and the “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sign_guestbook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” on the right side from the pull-down menus</a:t>
            </a:r>
          </a:p>
        </p:txBody>
      </p:sp>
      <p:pic>
        <p:nvPicPr>
          <p:cNvPr id="4" name="Picture 3" descr="A screenshot of a computer">
            <a:extLst>
              <a:ext uri="{FF2B5EF4-FFF2-40B4-BE49-F238E27FC236}">
                <a16:creationId xmlns:a16="http://schemas.microsoft.com/office/drawing/2014/main" id="{340DB9CE-9A76-0D53-84EA-E8DDC73AA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873" y="3701941"/>
            <a:ext cx="7536873" cy="107152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E652455-1DB4-297B-936F-B0ED317F5193}"/>
              </a:ext>
            </a:extLst>
          </p:cNvPr>
          <p:cNvSpPr/>
          <p:nvPr/>
        </p:nvSpPr>
        <p:spPr>
          <a:xfrm>
            <a:off x="4294909" y="4246418"/>
            <a:ext cx="2202873" cy="527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B4C1B82-21D3-0524-2F46-2D1AEFAEC87C}"/>
              </a:ext>
            </a:extLst>
          </p:cNvPr>
          <p:cNvSpPr/>
          <p:nvPr/>
        </p:nvSpPr>
        <p:spPr>
          <a:xfrm>
            <a:off x="6532418" y="4237702"/>
            <a:ext cx="1350818" cy="5270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7156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30382" y="988516"/>
            <a:ext cx="832405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Updating your local branches</a:t>
            </a:r>
          </a:p>
          <a:p>
            <a:pPr marL="346075" lvl="2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Head back into your local copy of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UIFCW_demo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346075" lvl="2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Checkout your repositories develop branch (“get checkout develop”)</a:t>
            </a:r>
          </a:p>
          <a:p>
            <a:pPr marL="346075" lvl="2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 that you are connected to the authoritative repo (“git remote –v”)</a:t>
            </a:r>
          </a:p>
          <a:p>
            <a:pPr marL="346075" lvl="2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Fetch from the authoritative repository to update the tracking info (“git fetch upstream”)</a:t>
            </a:r>
          </a:p>
          <a:p>
            <a:pPr marL="346075" lvl="2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Merge in the changes to the develop branch to your working one (“git merge upstream/develop”)</a:t>
            </a:r>
          </a:p>
          <a:p>
            <a:pPr marL="346075" lvl="2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Push your changes back to GitHub (“git push origin develop”)</a:t>
            </a:r>
          </a:p>
          <a:p>
            <a:pPr marL="346075" lvl="2" indent="-342900"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 out the version history (“git log”)</a:t>
            </a:r>
          </a:p>
        </p:txBody>
      </p:sp>
    </p:spTree>
    <p:extLst>
      <p:ext uri="{BB962C8B-B14F-4D97-AF65-F5344CB8AC3E}">
        <p14:creationId xmlns:p14="http://schemas.microsoft.com/office/powerpoint/2010/main" val="22992369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30382" y="988516"/>
            <a:ext cx="8324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Interacting with local and remote repositories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FD3F17-64A0-15F7-4CA4-4DE1752648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93939" y="1642270"/>
            <a:ext cx="3180837" cy="31477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C42324-A3A8-C37A-0559-B02710454849}"/>
              </a:ext>
            </a:extLst>
          </p:cNvPr>
          <p:cNvSpPr txBox="1"/>
          <p:nvPr/>
        </p:nvSpPr>
        <p:spPr>
          <a:xfrm rot="5400000">
            <a:off x="4599711" y="4475334"/>
            <a:ext cx="7040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Compare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B0E8EA-48B7-A6AE-E994-96EC842C4029}"/>
              </a:ext>
            </a:extLst>
          </p:cNvPr>
          <p:cNvSpPr txBox="1"/>
          <p:nvPr/>
        </p:nvSpPr>
        <p:spPr>
          <a:xfrm rot="5400000">
            <a:off x="4670693" y="3856169"/>
            <a:ext cx="562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Revert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E26D8B-C24F-8EC9-F28D-F3BC2799F101}"/>
              </a:ext>
            </a:extLst>
          </p:cNvPr>
          <p:cNvSpPr txBox="1"/>
          <p:nvPr/>
        </p:nvSpPr>
        <p:spPr>
          <a:xfrm rot="5400000">
            <a:off x="4639724" y="3384216"/>
            <a:ext cx="624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Sync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129949-85A9-FF3A-5308-7CD4AC1A2396}"/>
              </a:ext>
            </a:extLst>
          </p:cNvPr>
          <p:cNvSpPr txBox="1"/>
          <p:nvPr/>
        </p:nvSpPr>
        <p:spPr>
          <a:xfrm rot="5400000">
            <a:off x="4567618" y="2249818"/>
            <a:ext cx="7682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Contribute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53240-B37E-4DDA-0E40-B328D0197A35}"/>
              </a:ext>
            </a:extLst>
          </p:cNvPr>
          <p:cNvSpPr txBox="1"/>
          <p:nvPr/>
        </p:nvSpPr>
        <p:spPr>
          <a:xfrm>
            <a:off x="149860" y="1416210"/>
            <a:ext cx="4422140" cy="3339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2" indent="-225425">
              <a:spcAft>
                <a:spcPts val="600"/>
              </a:spcAft>
              <a:buFont typeface="+mj-lt"/>
              <a:buAutoNum type="arabicPeriod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Git allows interaction with multiple layers</a:t>
            </a:r>
          </a:p>
          <a:p>
            <a:pPr marL="228600" lvl="2" indent="-225425">
              <a:spcAft>
                <a:spcPts val="600"/>
              </a:spcAft>
              <a:buFont typeface="+mj-lt"/>
              <a:buAutoNum type="arabicPeriod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Practice the contribution commands on the right</a:t>
            </a:r>
          </a:p>
          <a:p>
            <a:pPr marL="457200" lvl="2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Start by making three copies of the demo</a:t>
            </a:r>
          </a:p>
          <a:p>
            <a:pPr marL="685800" lvl="2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`cp -rf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UIFCW_demo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UIFCW_demo_fetch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`</a:t>
            </a:r>
          </a:p>
          <a:p>
            <a:pPr marL="685800" lvl="2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`cp -rf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UIFCW_demo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UIFCW_demo_fetch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`</a:t>
            </a:r>
          </a:p>
          <a:p>
            <a:pPr marL="685800" lvl="2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`cp -rf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UIFCW_demo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UIFCW_demo_conflict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`</a:t>
            </a:r>
          </a:p>
          <a:p>
            <a:pPr marL="4572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Find my misspelling in 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UIFCW_demo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accent1">
                    <a:lumMod val="75000"/>
                  </a:schemeClr>
                </a:solidFill>
              </a:rPr>
              <a:t>GuestBook</a:t>
            </a: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/David.txt</a:t>
            </a:r>
          </a:p>
          <a:p>
            <a:pPr marL="4572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Try all 3 options to commit the change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`git commit -a`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`git add David.txt; git commit`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`git add -u; git commit`</a:t>
            </a:r>
          </a:p>
          <a:p>
            <a:pPr marL="4572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</a:rPr>
              <a:t>Push to your repo</a:t>
            </a:r>
          </a:p>
        </p:txBody>
      </p:sp>
    </p:spTree>
    <p:extLst>
      <p:ext uri="{BB962C8B-B14F-4D97-AF65-F5344CB8AC3E}">
        <p14:creationId xmlns:p14="http://schemas.microsoft.com/office/powerpoint/2010/main" val="37546879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30382" y="988516"/>
            <a:ext cx="8324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Interacting with local and remote repositories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FD3F17-64A0-15F7-4CA4-4DE1752648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93939" y="1642270"/>
            <a:ext cx="3180837" cy="31477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C42324-A3A8-C37A-0559-B02710454849}"/>
              </a:ext>
            </a:extLst>
          </p:cNvPr>
          <p:cNvSpPr txBox="1"/>
          <p:nvPr/>
        </p:nvSpPr>
        <p:spPr>
          <a:xfrm rot="5400000">
            <a:off x="4599711" y="4475334"/>
            <a:ext cx="7040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Compare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B0E8EA-48B7-A6AE-E994-96EC842C4029}"/>
              </a:ext>
            </a:extLst>
          </p:cNvPr>
          <p:cNvSpPr txBox="1"/>
          <p:nvPr/>
        </p:nvSpPr>
        <p:spPr>
          <a:xfrm rot="5400000">
            <a:off x="4670693" y="3856169"/>
            <a:ext cx="562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Revert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E26D8B-C24F-8EC9-F28D-F3BC2799F101}"/>
              </a:ext>
            </a:extLst>
          </p:cNvPr>
          <p:cNvSpPr txBox="1"/>
          <p:nvPr/>
        </p:nvSpPr>
        <p:spPr>
          <a:xfrm rot="5400000">
            <a:off x="4639724" y="3363896"/>
            <a:ext cx="624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Sync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129949-85A9-FF3A-5308-7CD4AC1A2396}"/>
              </a:ext>
            </a:extLst>
          </p:cNvPr>
          <p:cNvSpPr txBox="1"/>
          <p:nvPr/>
        </p:nvSpPr>
        <p:spPr>
          <a:xfrm rot="5400000">
            <a:off x="4567618" y="2249818"/>
            <a:ext cx="7682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Contribute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53240-B37E-4DDA-0E40-B328D0197A35}"/>
              </a:ext>
            </a:extLst>
          </p:cNvPr>
          <p:cNvSpPr txBox="1"/>
          <p:nvPr/>
        </p:nvSpPr>
        <p:spPr>
          <a:xfrm>
            <a:off x="149860" y="1642270"/>
            <a:ext cx="442214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lvl="2" indent="-225425">
              <a:spcAft>
                <a:spcPts val="600"/>
              </a:spcAft>
              <a:buFont typeface="+mj-lt"/>
              <a:buAutoNum type="arabicPeriod" startAt="3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Now, let’s sync our changes locally</a:t>
            </a:r>
          </a:p>
          <a:p>
            <a:pPr marL="4572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Head into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UIFCW_demo_fetch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fetch; git merge`</a:t>
            </a:r>
          </a:p>
          <a:p>
            <a:pPr marL="4572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UIFCW_demo_pull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pull`</a:t>
            </a:r>
          </a:p>
          <a:p>
            <a:pPr marL="228600" lvl="2" indent="-228600">
              <a:spcAft>
                <a:spcPts val="600"/>
              </a:spcAft>
              <a:buFont typeface="+mj-lt"/>
              <a:buAutoNum type="arabicPeriod" startAt="4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What if there are differences between the local and remote repo?</a:t>
            </a:r>
          </a:p>
          <a:p>
            <a:pPr marL="457200" lvl="2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Head into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UIFCW_demo_conflict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685800" lvl="2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‘Fix’ David.txt a different way; commit</a:t>
            </a:r>
          </a:p>
          <a:p>
            <a:pPr marL="685800" lvl="2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Now `git pull`, what happens?</a:t>
            </a:r>
          </a:p>
          <a:p>
            <a:pPr marL="685800" lvl="2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Fix the conflict, commit again, push</a:t>
            </a:r>
          </a:p>
        </p:txBody>
      </p:sp>
    </p:spTree>
    <p:extLst>
      <p:ext uri="{BB962C8B-B14F-4D97-AF65-F5344CB8AC3E}">
        <p14:creationId xmlns:p14="http://schemas.microsoft.com/office/powerpoint/2010/main" val="3991430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30382" y="988516"/>
            <a:ext cx="8324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Interacting with local and remote repositories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FD3F17-64A0-15F7-4CA4-4DE1752648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93939" y="1642270"/>
            <a:ext cx="3180837" cy="31477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C42324-A3A8-C37A-0559-B02710454849}"/>
              </a:ext>
            </a:extLst>
          </p:cNvPr>
          <p:cNvSpPr txBox="1"/>
          <p:nvPr/>
        </p:nvSpPr>
        <p:spPr>
          <a:xfrm rot="5400000">
            <a:off x="4599711" y="4475334"/>
            <a:ext cx="7040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Compare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B0E8EA-48B7-A6AE-E994-96EC842C4029}"/>
              </a:ext>
            </a:extLst>
          </p:cNvPr>
          <p:cNvSpPr txBox="1"/>
          <p:nvPr/>
        </p:nvSpPr>
        <p:spPr>
          <a:xfrm rot="5400000">
            <a:off x="4670693" y="3856169"/>
            <a:ext cx="562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Revert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E26D8B-C24F-8EC9-F28D-F3BC2799F101}"/>
              </a:ext>
            </a:extLst>
          </p:cNvPr>
          <p:cNvSpPr txBox="1"/>
          <p:nvPr/>
        </p:nvSpPr>
        <p:spPr>
          <a:xfrm rot="5400000">
            <a:off x="4639724" y="3363896"/>
            <a:ext cx="624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Sync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129949-85A9-FF3A-5308-7CD4AC1A2396}"/>
              </a:ext>
            </a:extLst>
          </p:cNvPr>
          <p:cNvSpPr txBox="1"/>
          <p:nvPr/>
        </p:nvSpPr>
        <p:spPr>
          <a:xfrm rot="5400000">
            <a:off x="4567618" y="2249818"/>
            <a:ext cx="7682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Contribute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53240-B37E-4DDA-0E40-B328D0197A35}"/>
              </a:ext>
            </a:extLst>
          </p:cNvPr>
          <p:cNvSpPr txBox="1"/>
          <p:nvPr/>
        </p:nvSpPr>
        <p:spPr>
          <a:xfrm>
            <a:off x="149860" y="1642270"/>
            <a:ext cx="442214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6075" lvl="2" indent="-342900">
              <a:spcAft>
                <a:spcPts val="600"/>
              </a:spcAft>
              <a:buFont typeface="+mj-lt"/>
              <a:buAutoNum type="arabicPeriod" startAt="5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What if we make a mistake?</a:t>
            </a:r>
          </a:p>
          <a:p>
            <a:pPr marL="4572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UIFCW_demo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, make a README change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add`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diff HEAD`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checkout -- README` # Why the --?</a:t>
            </a:r>
          </a:p>
          <a:p>
            <a:pPr marL="4572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 it again, but commit it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commit -a`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diff HEAD`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reset HEAD~1`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Edit README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commit -a`</a:t>
            </a:r>
          </a:p>
        </p:txBody>
      </p:sp>
    </p:spTree>
    <p:extLst>
      <p:ext uri="{BB962C8B-B14F-4D97-AF65-F5344CB8AC3E}">
        <p14:creationId xmlns:p14="http://schemas.microsoft.com/office/powerpoint/2010/main" val="1447271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30382" y="988516"/>
            <a:ext cx="8324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Interacting with local and remote repositories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FD3F17-64A0-15F7-4CA4-4DE17526485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93939" y="1642270"/>
            <a:ext cx="3180837" cy="31477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8C42324-A3A8-C37A-0559-B02710454849}"/>
              </a:ext>
            </a:extLst>
          </p:cNvPr>
          <p:cNvSpPr txBox="1"/>
          <p:nvPr/>
        </p:nvSpPr>
        <p:spPr>
          <a:xfrm rot="5400000">
            <a:off x="4599711" y="4475334"/>
            <a:ext cx="7040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Compare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B0E8EA-48B7-A6AE-E994-96EC842C4029}"/>
              </a:ext>
            </a:extLst>
          </p:cNvPr>
          <p:cNvSpPr txBox="1"/>
          <p:nvPr/>
        </p:nvSpPr>
        <p:spPr>
          <a:xfrm rot="5400000">
            <a:off x="4670693" y="3856169"/>
            <a:ext cx="5620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Revert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E26D8B-C24F-8EC9-F28D-F3BC2799F101}"/>
              </a:ext>
            </a:extLst>
          </p:cNvPr>
          <p:cNvSpPr txBox="1"/>
          <p:nvPr/>
        </p:nvSpPr>
        <p:spPr>
          <a:xfrm rot="5400000">
            <a:off x="4639724" y="3363896"/>
            <a:ext cx="624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Sync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129949-85A9-FF3A-5308-7CD4AC1A2396}"/>
              </a:ext>
            </a:extLst>
          </p:cNvPr>
          <p:cNvSpPr txBox="1"/>
          <p:nvPr/>
        </p:nvSpPr>
        <p:spPr>
          <a:xfrm rot="5400000">
            <a:off x="4567618" y="2249818"/>
            <a:ext cx="7682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Contribute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953240-B37E-4DDA-0E40-B328D0197A35}"/>
              </a:ext>
            </a:extLst>
          </p:cNvPr>
          <p:cNvSpPr txBox="1"/>
          <p:nvPr/>
        </p:nvSpPr>
        <p:spPr>
          <a:xfrm>
            <a:off x="149860" y="1642270"/>
            <a:ext cx="4422140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6075" lvl="2" indent="-342900">
              <a:spcAft>
                <a:spcPts val="600"/>
              </a:spcAft>
              <a:buFont typeface="+mj-lt"/>
              <a:buAutoNum type="arabicPeriod" startAt="5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What if we make a mistake,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con’t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?</a:t>
            </a:r>
          </a:p>
          <a:p>
            <a:pPr marL="4572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 it again, but push it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commit -a`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push origin develop`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reset HEAD~1`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Edit README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commit -a`</a:t>
            </a:r>
          </a:p>
          <a:p>
            <a:pPr marL="685800" lvl="2" indent="-225425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`git push origin develop --force`</a:t>
            </a:r>
          </a:p>
        </p:txBody>
      </p:sp>
    </p:spTree>
    <p:extLst>
      <p:ext uri="{BB962C8B-B14F-4D97-AF65-F5344CB8AC3E}">
        <p14:creationId xmlns:p14="http://schemas.microsoft.com/office/powerpoint/2010/main" val="11265836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C1D13-50A1-DF71-2940-80E1ED6F9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373" y="1158445"/>
            <a:ext cx="8520600" cy="841800"/>
          </a:xfrm>
        </p:spPr>
        <p:txBody>
          <a:bodyPr>
            <a:normAutofit/>
          </a:bodyPr>
          <a:lstStyle/>
          <a:p>
            <a:r>
              <a:rPr lang="en-US" dirty="0"/>
              <a:t>Part 3.  Perusing Public Repositories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2149493"/>
            <a:ext cx="76142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 out a few different repositories with submodules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Submitting issues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Reaching out for help through discussions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Navigating documentation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Start at https://github.com/DavidHuber-NOAA/UIFCW_Demo</a:t>
            </a:r>
          </a:p>
        </p:txBody>
      </p:sp>
    </p:spTree>
    <p:extLst>
      <p:ext uri="{BB962C8B-B14F-4D97-AF65-F5344CB8AC3E}">
        <p14:creationId xmlns:p14="http://schemas.microsoft.com/office/powerpoint/2010/main" val="1912152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C1D13-50A1-DF71-2940-80E1ED6F9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373" y="1158445"/>
            <a:ext cx="8520600" cy="841800"/>
          </a:xfrm>
        </p:spPr>
        <p:txBody>
          <a:bodyPr/>
          <a:lstStyle/>
          <a:p>
            <a:r>
              <a:rPr lang="en-US" dirty="0"/>
              <a:t>Part 1.  Git/GitHub Basics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2149493"/>
            <a:ext cx="7614222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Cover some Git/GitHub definitions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Basic Git commands to git you through the day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Set up a GitHub SSH key pair for easy authentication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Create your own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Track your local changes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Push your local changes to GitHub</a:t>
            </a:r>
          </a:p>
        </p:txBody>
      </p:sp>
    </p:spTree>
    <p:extLst>
      <p:ext uri="{BB962C8B-B14F-4D97-AF65-F5344CB8AC3E}">
        <p14:creationId xmlns:p14="http://schemas.microsoft.com/office/powerpoint/2010/main" val="1670826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95531"/>
            <a:ext cx="761422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Basic Definitions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Git: A free, open-source version control system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Version control system (VCS): provides management of changes to computer programs, documentation, web sites, etc</a:t>
            </a:r>
          </a:p>
          <a:p>
            <a:pPr marL="573088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Git is a distributed VCS, meaning there can be many copies of the same repository</a:t>
            </a:r>
          </a:p>
          <a:p>
            <a:pPr marL="573088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Differs from centralized VCSs (like Subversion), which have a single, central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Repository: a set of code, documents, website(s), etc that are version controlled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GitHub: The host website for many free and open-source repositories, including numerous NOAA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Branch: a working version of a repository with its own change history</a:t>
            </a:r>
          </a:p>
        </p:txBody>
      </p:sp>
    </p:spTree>
    <p:extLst>
      <p:ext uri="{BB962C8B-B14F-4D97-AF65-F5344CB8AC3E}">
        <p14:creationId xmlns:p14="http://schemas.microsoft.com/office/powerpoint/2010/main" val="2286416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55961"/>
            <a:ext cx="3799423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Common Local Git Commands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config: configure your git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init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: create a new, local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add: add files to be tracked by git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commit: save changes you have made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branch: copy the current branch to create a new one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checkout: check out a specific branch within a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log: show change history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status/diff: show local file/line-by-line changes to the repository</a:t>
            </a:r>
          </a:p>
        </p:txBody>
      </p:sp>
    </p:spTree>
    <p:extLst>
      <p:ext uri="{BB962C8B-B14F-4D97-AF65-F5344CB8AC3E}">
        <p14:creationId xmlns:p14="http://schemas.microsoft.com/office/powerpoint/2010/main" val="3781145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55961"/>
            <a:ext cx="3799423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Common Local Git Commands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config: configure your git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create a new, local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add: add files to be tracked by git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commit: save changes you have made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branch: copy the current branch to create a new one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checkout: check out a specific branch within a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log: show change history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status/diff: show local file/line-by-line changes to the repository</a:t>
            </a:r>
          </a:p>
        </p:txBody>
      </p:sp>
      <p:pic>
        <p:nvPicPr>
          <p:cNvPr id="6" name="Picture 5" descr="Text">
            <a:extLst>
              <a:ext uri="{FF2B5EF4-FFF2-40B4-BE49-F238E27FC236}">
                <a16:creationId xmlns:a16="http://schemas.microsoft.com/office/drawing/2014/main" id="{2D2239F1-DA57-D5A4-C318-769361827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479272"/>
            <a:ext cx="4172209" cy="154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080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55961"/>
            <a:ext cx="3799423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Common Local Git Commands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config: configure your git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init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: create a new, local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add: add files to be tracked by git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commit: save changes you have made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branch: copy the current branch to create a new one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checkout: check out a specific branch within a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log: show change history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status/diff: show local file/line-by-line changes to the repository</a:t>
            </a:r>
          </a:p>
        </p:txBody>
      </p:sp>
      <p:pic>
        <p:nvPicPr>
          <p:cNvPr id="3" name="Picture 2" descr="Init">
            <a:extLst>
              <a:ext uri="{FF2B5EF4-FFF2-40B4-BE49-F238E27FC236}">
                <a16:creationId xmlns:a16="http://schemas.microsoft.com/office/drawing/2014/main" id="{C6DFB1F0-9C46-7130-465D-BF6CDEACA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8560"/>
          <a:stretch/>
        </p:blipFill>
        <p:spPr>
          <a:xfrm>
            <a:off x="4488473" y="1161927"/>
            <a:ext cx="4627261" cy="72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959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55961"/>
            <a:ext cx="3799423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Common Local Git Commands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config: configure your git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create a new, local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add: add files to be tracked by git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commit: save changes you have made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branch: copy the current branch to create a new one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checkout: check out a specific branch within a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log: show change history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status/diff: show local file/line-by-line changes to the repository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CE753C9-5631-C30D-AC47-7A678D98E6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742"/>
          <a:stretch/>
        </p:blipFill>
        <p:spPr>
          <a:xfrm>
            <a:off x="4603068" y="1155961"/>
            <a:ext cx="4560420" cy="170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161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50B8DD-600A-592C-32F2-FAAB3B7C72A7}"/>
              </a:ext>
            </a:extLst>
          </p:cNvPr>
          <p:cNvSpPr txBox="1"/>
          <p:nvPr/>
        </p:nvSpPr>
        <p:spPr>
          <a:xfrm>
            <a:off x="689050" y="1155961"/>
            <a:ext cx="3799423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u="sng" dirty="0">
                <a:solidFill>
                  <a:schemeClr val="accent1">
                    <a:lumMod val="75000"/>
                  </a:schemeClr>
                </a:solidFill>
              </a:rPr>
              <a:t>Common Local Git Commands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config: configure your git experience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init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create a new, local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add: add files to be tracked by git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commit: save changes you have made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branch: copy the current branch to create a new one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checkout: check out a specific branch within a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log: show change history to the repository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status/diff: show local file/line-by-line changes to the repository</a:t>
            </a:r>
          </a:p>
        </p:txBody>
      </p:sp>
      <p:pic>
        <p:nvPicPr>
          <p:cNvPr id="3" name="Picture 2" descr="Text">
            <a:extLst>
              <a:ext uri="{FF2B5EF4-FFF2-40B4-BE49-F238E27FC236}">
                <a16:creationId xmlns:a16="http://schemas.microsoft.com/office/drawing/2014/main" id="{321DE82E-035B-E519-8273-490F4D97D8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362"/>
          <a:stretch/>
        </p:blipFill>
        <p:spPr>
          <a:xfrm>
            <a:off x="4522298" y="1123889"/>
            <a:ext cx="4538103" cy="253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08335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dXNlclNlbGVjdGVkIiAvPjxVc2VyTmFtZT5VU1xDOTgzMDA3MjE8L1VzZXJOYW1lPjxEYXRlVGltZT43LzEwLzIwMjMgNjoxNjo1OSBQTTwvRGF0ZVRpbWU+PExhYmVsU3RyaW5nPlRoaXMgYXJ0aWZhY3QgaGFzIG5vIGNsYXNzaWZpY2F0aW9uLjwvTGFiZWxTdHJpbmc+PC9pdGVtPjwvbGFiZWxIaXN0b3J5Pg==</Value>
</WrappedLabelHistory>
</file>

<file path=customXml/item2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/>
</file>

<file path=customXml/itemProps1.xml><?xml version="1.0" encoding="utf-8"?>
<ds:datastoreItem xmlns:ds="http://schemas.openxmlformats.org/officeDocument/2006/customXml" ds:itemID="{878A0B54-1E3B-46A7-862A-5F9C360C332E}">
  <ds:schemaRefs>
    <ds:schemaRef ds:uri="http://www.w3.org/2001/XMLSchema"/>
    <ds:schemaRef ds:uri="http://www.boldonjames.com/2016/02/Classifier/internal/wrappedLabelHistory"/>
  </ds:schemaRefs>
</ds:datastoreItem>
</file>

<file path=customXml/itemProps2.xml><?xml version="1.0" encoding="utf-8"?>
<ds:datastoreItem xmlns:ds="http://schemas.openxmlformats.org/officeDocument/2006/customXml" ds:itemID="{EBE7A09F-7689-4FE0-9AC5-C753F1A8AA65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4640</TotalTime>
  <Words>2015</Words>
  <Application>Microsoft Office PowerPoint</Application>
  <PresentationFormat>On-screen Show (16:9)</PresentationFormat>
  <Paragraphs>243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Roboto</vt:lpstr>
      <vt:lpstr>Arial</vt:lpstr>
      <vt:lpstr>Simple Light</vt:lpstr>
      <vt:lpstr>Contributing to UFS/EPIC GitHub Repositories https://github.com/DavidHuber-NOAA/UIFCW_Demo</vt:lpstr>
      <vt:lpstr>Welcome!</vt:lpstr>
      <vt:lpstr>Part 1.  Git/GitHub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2.  Working with Remote Repositories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3.  Perusing Public Repositories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Contributing to UFS/EPIC GitHub Repositories</dc:title>
  <cp:lastModifiedBy>Huber, David B     RTX</cp:lastModifiedBy>
  <cp:revision>9</cp:revision>
  <dcterms:modified xsi:type="dcterms:W3CDTF">2023-07-21T13:42:44Z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e43eaa84-c4dd-43ac-a708-14b2c4931c05</vt:lpwstr>
  </property>
  <property fmtid="{D5CDD505-2E9C-101B-9397-08002B2CF9AE}" pid="3" name="bjDocumentSecurityLabel">
    <vt:lpwstr>This artifact has no classification.</vt:lpwstr>
  </property>
  <property fmtid="{D5CDD505-2E9C-101B-9397-08002B2CF9AE}" pid="4" name="bjClsUserRVM">
    <vt:lpwstr>[]</vt:lpwstr>
  </property>
  <property fmtid="{D5CDD505-2E9C-101B-9397-08002B2CF9AE}" pid="5" name="bjSaver">
    <vt:lpwstr>ZNs9htkgKFlwlQQPWGmZWbMBbyTinByN</vt:lpwstr>
  </property>
  <property fmtid="{D5CDD505-2E9C-101B-9397-08002B2CF9AE}" pid="6" name="bjLabelHistoryID">
    <vt:lpwstr>{878A0B54-1E3B-46A7-862A-5F9C360C332E}</vt:lpwstr>
  </property>
</Properties>
</file>